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00CC99"/>
    <a:srgbClr val="FF9900"/>
    <a:srgbClr val="A50021"/>
    <a:srgbClr val="CC3300"/>
    <a:srgbClr val="CC6600"/>
    <a:srgbClr val="00FF99"/>
    <a:srgbClr val="73DCDF"/>
    <a:srgbClr val="66EC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4621" autoAdjust="0"/>
  </p:normalViewPr>
  <p:slideViewPr>
    <p:cSldViewPr>
      <p:cViewPr varScale="1">
        <p:scale>
          <a:sx n="107" d="100"/>
          <a:sy n="107" d="100"/>
        </p:scale>
        <p:origin x="-8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0;&#1086;&#1088;&#1089;&#1080;&#1082;&#1086;&#1074;&#1072;\&#1056;&#1072;&#1073;&#1086;&#1095;&#1080;&#1081;%20&#1089;&#1090;&#1086;&#1083;\3%20&#1086;&#1082;&#1090;&#1103;&#1073;&#1088;&#1103;\&#1092;&#1072;&#1082;&#109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Лист1!$A$1:$A$34</c:f>
              <c:strCache>
                <c:ptCount val="34"/>
                <c:pt idx="0">
                  <c:v>Верхнехавский</c:v>
                </c:pt>
                <c:pt idx="1">
                  <c:v>Нижнедевицкий</c:v>
                </c:pt>
                <c:pt idx="2">
                  <c:v>Подгоренский</c:v>
                </c:pt>
                <c:pt idx="3">
                  <c:v>Богучарский</c:v>
                </c:pt>
                <c:pt idx="4">
                  <c:v>Каширский</c:v>
                </c:pt>
                <c:pt idx="5">
                  <c:v>Верхнемамонский</c:v>
                </c:pt>
                <c:pt idx="6">
                  <c:v>Аннинский</c:v>
                </c:pt>
                <c:pt idx="7">
                  <c:v>Рамонский</c:v>
                </c:pt>
                <c:pt idx="8">
                  <c:v>Панинский</c:v>
                </c:pt>
                <c:pt idx="9">
                  <c:v>Бутурлиновский</c:v>
                </c:pt>
                <c:pt idx="10">
                  <c:v>Воробьевский</c:v>
                </c:pt>
                <c:pt idx="11">
                  <c:v>Борисоглебский</c:v>
                </c:pt>
                <c:pt idx="12">
                  <c:v>г. Воронеж</c:v>
                </c:pt>
                <c:pt idx="13">
                  <c:v>Семилукский</c:v>
                </c:pt>
                <c:pt idx="14">
                  <c:v>Бобровский</c:v>
                </c:pt>
                <c:pt idx="15">
                  <c:v>г.Нововоронеж</c:v>
                </c:pt>
                <c:pt idx="16">
                  <c:v>Грибановский</c:v>
                </c:pt>
                <c:pt idx="17">
                  <c:v>Калачеевский</c:v>
                </c:pt>
                <c:pt idx="18">
                  <c:v>Каменский</c:v>
                </c:pt>
                <c:pt idx="19">
                  <c:v>Кантемировский</c:v>
                </c:pt>
                <c:pt idx="20">
                  <c:v>Лискинский</c:v>
                </c:pt>
                <c:pt idx="21">
                  <c:v>Новоусманский</c:v>
                </c:pt>
                <c:pt idx="22">
                  <c:v>Новохоперский</c:v>
                </c:pt>
                <c:pt idx="23">
                  <c:v>Ольховатский</c:v>
                </c:pt>
                <c:pt idx="24">
                  <c:v>Острогожский</c:v>
                </c:pt>
                <c:pt idx="25">
                  <c:v>Павловский</c:v>
                </c:pt>
                <c:pt idx="26">
                  <c:v>Петропавловский</c:v>
                </c:pt>
                <c:pt idx="27">
                  <c:v>Поворинский</c:v>
                </c:pt>
                <c:pt idx="28">
                  <c:v>Репьевский</c:v>
                </c:pt>
                <c:pt idx="29">
                  <c:v>Россошанский</c:v>
                </c:pt>
                <c:pt idx="30">
                  <c:v>Таловский</c:v>
                </c:pt>
                <c:pt idx="31">
                  <c:v>Терновский</c:v>
                </c:pt>
                <c:pt idx="32">
                  <c:v>Хохольский</c:v>
                </c:pt>
                <c:pt idx="33">
                  <c:v>Эртильский</c:v>
                </c:pt>
              </c:strCache>
            </c:strRef>
          </c:cat>
          <c:val>
            <c:numRef>
              <c:f>Лист1!$B$1:$B$34</c:f>
              <c:numCache>
                <c:formatCode>General</c:formatCode>
                <c:ptCount val="34"/>
                <c:pt idx="0">
                  <c:v>83.82</c:v>
                </c:pt>
                <c:pt idx="1">
                  <c:v>85.960000000000022</c:v>
                </c:pt>
                <c:pt idx="2">
                  <c:v>90.16</c:v>
                </c:pt>
                <c:pt idx="3">
                  <c:v>90.27</c:v>
                </c:pt>
                <c:pt idx="4">
                  <c:v>90.710000000000022</c:v>
                </c:pt>
                <c:pt idx="5">
                  <c:v>94.02</c:v>
                </c:pt>
                <c:pt idx="6">
                  <c:v>94.240000000000023</c:v>
                </c:pt>
                <c:pt idx="7">
                  <c:v>95.47</c:v>
                </c:pt>
                <c:pt idx="8">
                  <c:v>95.48</c:v>
                </c:pt>
                <c:pt idx="9">
                  <c:v>97.93</c:v>
                </c:pt>
                <c:pt idx="10">
                  <c:v>99.04</c:v>
                </c:pt>
                <c:pt idx="11">
                  <c:v>99.77</c:v>
                </c:pt>
                <c:pt idx="12">
                  <c:v>99.79</c:v>
                </c:pt>
                <c:pt idx="13">
                  <c:v>99.960000000000022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7326208"/>
        <c:axId val="77327744"/>
      </c:barChart>
      <c:catAx>
        <c:axId val="77326208"/>
        <c:scaling>
          <c:orientation val="minMax"/>
        </c:scaling>
        <c:axPos val="l"/>
        <c:majorTickMark val="none"/>
        <c:tickLblPos val="nextTo"/>
        <c:crossAx val="77327744"/>
        <c:crosses val="autoZero"/>
        <c:auto val="1"/>
        <c:lblAlgn val="ctr"/>
        <c:lblOffset val="100"/>
      </c:catAx>
      <c:valAx>
        <c:axId val="77327744"/>
        <c:scaling>
          <c:orientation val="minMax"/>
        </c:scaling>
        <c:delete val="1"/>
        <c:axPos val="b"/>
        <c:numFmt formatCode="General" sourceLinked="1"/>
        <c:tickLblPos val="none"/>
        <c:crossAx val="77326208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Лист10!$A$1:$A$34</c:f>
              <c:strCache>
                <c:ptCount val="34"/>
                <c:pt idx="0">
                  <c:v>Каширский</c:v>
                </c:pt>
                <c:pt idx="1">
                  <c:v>Лискинский</c:v>
                </c:pt>
                <c:pt idx="2">
                  <c:v>Кантемировский</c:v>
                </c:pt>
                <c:pt idx="3">
                  <c:v>Подгоренский</c:v>
                </c:pt>
                <c:pt idx="4">
                  <c:v>Рамонский</c:v>
                </c:pt>
                <c:pt idx="5">
                  <c:v>Аннинский</c:v>
                </c:pt>
                <c:pt idx="6">
                  <c:v>Острогожский</c:v>
                </c:pt>
                <c:pt idx="7">
                  <c:v>Новохоперский</c:v>
                </c:pt>
                <c:pt idx="8">
                  <c:v>Верхнехавский</c:v>
                </c:pt>
                <c:pt idx="9">
                  <c:v>Калачеевский</c:v>
                </c:pt>
                <c:pt idx="10">
                  <c:v>Нижнедевицкий</c:v>
                </c:pt>
                <c:pt idx="11">
                  <c:v>Грибановский</c:v>
                </c:pt>
                <c:pt idx="12">
                  <c:v>Семилукский</c:v>
                </c:pt>
                <c:pt idx="13">
                  <c:v>Бутурлиновский</c:v>
                </c:pt>
                <c:pt idx="14">
                  <c:v>Панинский</c:v>
                </c:pt>
                <c:pt idx="15">
                  <c:v>Воробьевский</c:v>
                </c:pt>
                <c:pt idx="16">
                  <c:v>Терновский</c:v>
                </c:pt>
                <c:pt idx="17">
                  <c:v>Верхнемамонский</c:v>
                </c:pt>
                <c:pt idx="18">
                  <c:v>Репьевский</c:v>
                </c:pt>
                <c:pt idx="19">
                  <c:v>Богучарский</c:v>
                </c:pt>
                <c:pt idx="20">
                  <c:v>г. Воронеж</c:v>
                </c:pt>
                <c:pt idx="21">
                  <c:v>Хохольский</c:v>
                </c:pt>
                <c:pt idx="22">
                  <c:v>Новоусманский</c:v>
                </c:pt>
                <c:pt idx="23">
                  <c:v>Петропавловский</c:v>
                </c:pt>
                <c:pt idx="24">
                  <c:v>Эртильский</c:v>
                </c:pt>
                <c:pt idx="25">
                  <c:v>Борисоглебский</c:v>
                </c:pt>
                <c:pt idx="26">
                  <c:v>Таловский</c:v>
                </c:pt>
                <c:pt idx="27">
                  <c:v>Поворинский</c:v>
                </c:pt>
                <c:pt idx="28">
                  <c:v>Россошанский</c:v>
                </c:pt>
                <c:pt idx="29">
                  <c:v>Павловский</c:v>
                </c:pt>
                <c:pt idx="30">
                  <c:v>Бобровский</c:v>
                </c:pt>
                <c:pt idx="31">
                  <c:v>г.Нововоронеж</c:v>
                </c:pt>
                <c:pt idx="32">
                  <c:v>Каменский</c:v>
                </c:pt>
                <c:pt idx="33">
                  <c:v>Ольховатский</c:v>
                </c:pt>
              </c:strCache>
            </c:strRef>
          </c:cat>
          <c:val>
            <c:numRef>
              <c:f>Лист10!$B$1:$B$34</c:f>
              <c:numCache>
                <c:formatCode>General</c:formatCode>
                <c:ptCount val="34"/>
                <c:pt idx="0">
                  <c:v>78.25</c:v>
                </c:pt>
                <c:pt idx="1">
                  <c:v>80.930000000000007</c:v>
                </c:pt>
                <c:pt idx="2">
                  <c:v>81.489999999999995</c:v>
                </c:pt>
                <c:pt idx="3">
                  <c:v>85.179999999999978</c:v>
                </c:pt>
                <c:pt idx="4">
                  <c:v>89.210000000000022</c:v>
                </c:pt>
                <c:pt idx="5">
                  <c:v>89.240000000000023</c:v>
                </c:pt>
                <c:pt idx="6">
                  <c:v>91.149999999999991</c:v>
                </c:pt>
                <c:pt idx="7">
                  <c:v>91.83</c:v>
                </c:pt>
                <c:pt idx="8">
                  <c:v>92.06</c:v>
                </c:pt>
                <c:pt idx="9">
                  <c:v>92.33</c:v>
                </c:pt>
                <c:pt idx="10">
                  <c:v>92.5</c:v>
                </c:pt>
                <c:pt idx="11">
                  <c:v>92.61999999999999</c:v>
                </c:pt>
                <c:pt idx="12">
                  <c:v>92.73</c:v>
                </c:pt>
                <c:pt idx="13">
                  <c:v>93.179999999999978</c:v>
                </c:pt>
                <c:pt idx="14">
                  <c:v>93.210000000000022</c:v>
                </c:pt>
                <c:pt idx="15">
                  <c:v>94.210000000000022</c:v>
                </c:pt>
                <c:pt idx="16">
                  <c:v>94.5</c:v>
                </c:pt>
                <c:pt idx="17">
                  <c:v>96.04</c:v>
                </c:pt>
                <c:pt idx="18">
                  <c:v>96.25</c:v>
                </c:pt>
                <c:pt idx="19">
                  <c:v>96.79</c:v>
                </c:pt>
                <c:pt idx="20">
                  <c:v>96.86</c:v>
                </c:pt>
                <c:pt idx="21">
                  <c:v>97.460000000000022</c:v>
                </c:pt>
                <c:pt idx="22">
                  <c:v>97.53</c:v>
                </c:pt>
                <c:pt idx="23">
                  <c:v>97.83</c:v>
                </c:pt>
                <c:pt idx="24">
                  <c:v>98.54</c:v>
                </c:pt>
                <c:pt idx="25">
                  <c:v>98.73</c:v>
                </c:pt>
                <c:pt idx="26">
                  <c:v>98.88</c:v>
                </c:pt>
                <c:pt idx="27">
                  <c:v>99</c:v>
                </c:pt>
                <c:pt idx="28">
                  <c:v>99.04</c:v>
                </c:pt>
                <c:pt idx="29">
                  <c:v>99.179999999999978</c:v>
                </c:pt>
                <c:pt idx="30">
                  <c:v>99.61999999999999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770944"/>
        <c:axId val="78772480"/>
      </c:barChart>
      <c:catAx>
        <c:axId val="78770944"/>
        <c:scaling>
          <c:orientation val="minMax"/>
        </c:scaling>
        <c:axPos val="l"/>
        <c:majorTickMark val="none"/>
        <c:tickLblPos val="nextTo"/>
        <c:crossAx val="78772480"/>
        <c:crosses val="autoZero"/>
        <c:auto val="1"/>
        <c:lblAlgn val="ctr"/>
        <c:lblOffset val="100"/>
      </c:catAx>
      <c:valAx>
        <c:axId val="78772480"/>
        <c:scaling>
          <c:orientation val="minMax"/>
        </c:scaling>
        <c:delete val="1"/>
        <c:axPos val="b"/>
        <c:numFmt formatCode="General" sourceLinked="1"/>
        <c:tickLblPos val="none"/>
        <c:crossAx val="78770944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1759259259259259E-2"/>
          <c:y val="8.7754142046676073E-2"/>
          <c:w val="0.84104938271604934"/>
          <c:h val="0.81326758526306986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Лист11!$A$1:$A$2</c:f>
              <c:strCache>
                <c:ptCount val="2"/>
                <c:pt idx="0">
                  <c:v>израсходовано федеральных средств</c:v>
                </c:pt>
                <c:pt idx="1">
                  <c:v>остаток федеральных средств</c:v>
                </c:pt>
              </c:strCache>
            </c:strRef>
          </c:cat>
          <c:val>
            <c:numRef>
              <c:f>Лист11!$B$1:$B$2</c:f>
              <c:numCache>
                <c:formatCode>General</c:formatCode>
                <c:ptCount val="2"/>
                <c:pt idx="0">
                  <c:v>75.709999999999994</c:v>
                </c:pt>
                <c:pt idx="1">
                  <c:v>24.29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Лист2!$A$1:$A$33</c:f>
              <c:strCache>
                <c:ptCount val="33"/>
                <c:pt idx="0">
                  <c:v>Лискинский</c:v>
                </c:pt>
                <c:pt idx="1">
                  <c:v>Подгоренский</c:v>
                </c:pt>
                <c:pt idx="2">
                  <c:v>Кантемировский</c:v>
                </c:pt>
                <c:pt idx="3">
                  <c:v>Аннинский</c:v>
                </c:pt>
                <c:pt idx="4">
                  <c:v>Грибановский</c:v>
                </c:pt>
                <c:pt idx="5">
                  <c:v>Острогожский</c:v>
                </c:pt>
                <c:pt idx="6">
                  <c:v>Терновский</c:v>
                </c:pt>
                <c:pt idx="7">
                  <c:v>Воробьевский</c:v>
                </c:pt>
                <c:pt idx="8">
                  <c:v>Панинский</c:v>
                </c:pt>
                <c:pt idx="9">
                  <c:v>Каширский</c:v>
                </c:pt>
                <c:pt idx="10">
                  <c:v>г. Воронеж</c:v>
                </c:pt>
                <c:pt idx="11">
                  <c:v>Нижнедевицкий</c:v>
                </c:pt>
                <c:pt idx="12">
                  <c:v>Репьевский</c:v>
                </c:pt>
                <c:pt idx="13">
                  <c:v>Новохоперский</c:v>
                </c:pt>
                <c:pt idx="14">
                  <c:v>Семилукский</c:v>
                </c:pt>
                <c:pt idx="15">
                  <c:v>Бутурлиновский</c:v>
                </c:pt>
                <c:pt idx="16">
                  <c:v>Эртильский</c:v>
                </c:pt>
                <c:pt idx="17">
                  <c:v>Бобровский</c:v>
                </c:pt>
                <c:pt idx="18">
                  <c:v>Борисоглебский</c:v>
                </c:pt>
                <c:pt idx="19">
                  <c:v>Таловский</c:v>
                </c:pt>
                <c:pt idx="20">
                  <c:v>Богучарский</c:v>
                </c:pt>
                <c:pt idx="21">
                  <c:v>Верхнемамонский</c:v>
                </c:pt>
                <c:pt idx="22">
                  <c:v>Верхнехавский</c:v>
                </c:pt>
                <c:pt idx="23">
                  <c:v>г.Нововоронеж</c:v>
                </c:pt>
                <c:pt idx="24">
                  <c:v>Калачеевский</c:v>
                </c:pt>
                <c:pt idx="25">
                  <c:v>Каменский</c:v>
                </c:pt>
                <c:pt idx="26">
                  <c:v>Ольховатский</c:v>
                </c:pt>
                <c:pt idx="27">
                  <c:v>Павловский</c:v>
                </c:pt>
                <c:pt idx="28">
                  <c:v>Петропавловский</c:v>
                </c:pt>
                <c:pt idx="29">
                  <c:v>Поворинский</c:v>
                </c:pt>
                <c:pt idx="30">
                  <c:v>Хохольский</c:v>
                </c:pt>
                <c:pt idx="31">
                  <c:v>Россошанский</c:v>
                </c:pt>
                <c:pt idx="32">
                  <c:v>Новоусманский</c:v>
                </c:pt>
              </c:strCache>
            </c:strRef>
          </c:cat>
          <c:val>
            <c:numRef>
              <c:f>Лист2!$B$1:$B$33</c:f>
              <c:numCache>
                <c:formatCode>General</c:formatCode>
                <c:ptCount val="33"/>
                <c:pt idx="0">
                  <c:v>62.290000000000013</c:v>
                </c:pt>
                <c:pt idx="1">
                  <c:v>70.73</c:v>
                </c:pt>
                <c:pt idx="2">
                  <c:v>72.14</c:v>
                </c:pt>
                <c:pt idx="3">
                  <c:v>75.239999999999995</c:v>
                </c:pt>
                <c:pt idx="4">
                  <c:v>76.5</c:v>
                </c:pt>
                <c:pt idx="5">
                  <c:v>82.61</c:v>
                </c:pt>
                <c:pt idx="6">
                  <c:v>86.81</c:v>
                </c:pt>
                <c:pt idx="7">
                  <c:v>87.01</c:v>
                </c:pt>
                <c:pt idx="8">
                  <c:v>87.169999999999987</c:v>
                </c:pt>
                <c:pt idx="9">
                  <c:v>89.43</c:v>
                </c:pt>
                <c:pt idx="10">
                  <c:v>90.13</c:v>
                </c:pt>
                <c:pt idx="11">
                  <c:v>93.910000000000025</c:v>
                </c:pt>
                <c:pt idx="12">
                  <c:v>95.14</c:v>
                </c:pt>
                <c:pt idx="13">
                  <c:v>96.38</c:v>
                </c:pt>
                <c:pt idx="14">
                  <c:v>96.5</c:v>
                </c:pt>
                <c:pt idx="15">
                  <c:v>97.58</c:v>
                </c:pt>
                <c:pt idx="16">
                  <c:v>98.28</c:v>
                </c:pt>
                <c:pt idx="17">
                  <c:v>99.03</c:v>
                </c:pt>
                <c:pt idx="18">
                  <c:v>99.54</c:v>
                </c:pt>
                <c:pt idx="19">
                  <c:v>99.990000000000023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104.24000000000002</c:v>
                </c:pt>
                <c:pt idx="32">
                  <c:v>118.4</c:v>
                </c:pt>
              </c:numCache>
            </c:numRef>
          </c:val>
        </c:ser>
        <c:dLbls>
          <c:showVal val="1"/>
        </c:dLbls>
        <c:gapWidth val="95"/>
        <c:overlap val="100"/>
        <c:axId val="78449664"/>
        <c:axId val="78459648"/>
      </c:barChart>
      <c:catAx>
        <c:axId val="78449664"/>
        <c:scaling>
          <c:orientation val="minMax"/>
        </c:scaling>
        <c:axPos val="l"/>
        <c:majorTickMark val="none"/>
        <c:tickLblPos val="nextTo"/>
        <c:crossAx val="78459648"/>
        <c:crosses val="autoZero"/>
        <c:auto val="1"/>
        <c:lblAlgn val="ctr"/>
        <c:lblOffset val="100"/>
      </c:catAx>
      <c:valAx>
        <c:axId val="78459648"/>
        <c:scaling>
          <c:orientation val="minMax"/>
        </c:scaling>
        <c:delete val="1"/>
        <c:axPos val="b"/>
        <c:numFmt formatCode="General" sourceLinked="1"/>
        <c:tickLblPos val="none"/>
        <c:crossAx val="7844966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Лист3!$A$1:$A$19</c:f>
              <c:strCache>
                <c:ptCount val="19"/>
                <c:pt idx="0">
                  <c:v>Аннинский</c:v>
                </c:pt>
                <c:pt idx="1">
                  <c:v>Богучарский</c:v>
                </c:pt>
                <c:pt idx="2">
                  <c:v>Рамонский</c:v>
                </c:pt>
                <c:pt idx="3">
                  <c:v>Каширский</c:v>
                </c:pt>
                <c:pt idx="4">
                  <c:v>Россошанский</c:v>
                </c:pt>
                <c:pt idx="5">
                  <c:v>Хохольский</c:v>
                </c:pt>
                <c:pt idx="6">
                  <c:v>Панинский</c:v>
                </c:pt>
                <c:pt idx="7">
                  <c:v>Подгоренский</c:v>
                </c:pt>
                <c:pt idx="8">
                  <c:v>Воробьевский</c:v>
                </c:pt>
                <c:pt idx="9">
                  <c:v>Острогожский</c:v>
                </c:pt>
                <c:pt idx="10">
                  <c:v>Таловский</c:v>
                </c:pt>
                <c:pt idx="11">
                  <c:v>Терновский</c:v>
                </c:pt>
                <c:pt idx="12">
                  <c:v>Репьевский</c:v>
                </c:pt>
                <c:pt idx="13">
                  <c:v>Бобровский</c:v>
                </c:pt>
                <c:pt idx="14">
                  <c:v>Борисоглебский</c:v>
                </c:pt>
                <c:pt idx="15">
                  <c:v>Грибановский</c:v>
                </c:pt>
                <c:pt idx="16">
                  <c:v>Калачеевский</c:v>
                </c:pt>
                <c:pt idx="17">
                  <c:v>Поворинский</c:v>
                </c:pt>
                <c:pt idx="18">
                  <c:v>Новоусманский</c:v>
                </c:pt>
              </c:strCache>
            </c:strRef>
          </c:cat>
          <c:val>
            <c:numRef>
              <c:f>Лист3!$B$1:$B$19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5.03</c:v>
                </c:pt>
                <c:pt idx="3">
                  <c:v>43.97</c:v>
                </c:pt>
                <c:pt idx="4">
                  <c:v>44.86</c:v>
                </c:pt>
                <c:pt idx="5">
                  <c:v>55.44</c:v>
                </c:pt>
                <c:pt idx="6">
                  <c:v>57.57</c:v>
                </c:pt>
                <c:pt idx="7">
                  <c:v>61.720000000000013</c:v>
                </c:pt>
                <c:pt idx="8">
                  <c:v>63.32</c:v>
                </c:pt>
                <c:pt idx="9">
                  <c:v>69.73</c:v>
                </c:pt>
                <c:pt idx="10">
                  <c:v>70.669999999999987</c:v>
                </c:pt>
                <c:pt idx="11">
                  <c:v>76.040000000000006</c:v>
                </c:pt>
                <c:pt idx="12">
                  <c:v>90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102.02</c:v>
                </c:pt>
              </c:numCache>
            </c:numRef>
          </c:val>
        </c:ser>
        <c:dLbls>
          <c:showVal val="1"/>
        </c:dLbls>
        <c:gapWidth val="95"/>
        <c:overlap val="100"/>
        <c:axId val="78500224"/>
        <c:axId val="78501760"/>
      </c:barChart>
      <c:catAx>
        <c:axId val="78500224"/>
        <c:scaling>
          <c:orientation val="minMax"/>
        </c:scaling>
        <c:axPos val="l"/>
        <c:majorTickMark val="none"/>
        <c:tickLblPos val="nextTo"/>
        <c:crossAx val="78501760"/>
        <c:crosses val="autoZero"/>
        <c:auto val="1"/>
        <c:lblAlgn val="ctr"/>
        <c:lblOffset val="100"/>
      </c:catAx>
      <c:valAx>
        <c:axId val="78501760"/>
        <c:scaling>
          <c:orientation val="minMax"/>
        </c:scaling>
        <c:delete val="1"/>
        <c:axPos val="b"/>
        <c:numFmt formatCode="General" sourceLinked="1"/>
        <c:tickLblPos val="none"/>
        <c:crossAx val="7850022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Лист4!$A$1:$A$33</c:f>
              <c:strCache>
                <c:ptCount val="33"/>
                <c:pt idx="0">
                  <c:v>г.Нововоронеж</c:v>
                </c:pt>
                <c:pt idx="1">
                  <c:v>Лискинский</c:v>
                </c:pt>
                <c:pt idx="2">
                  <c:v>Петропавловский</c:v>
                </c:pt>
                <c:pt idx="3">
                  <c:v>Рамонский</c:v>
                </c:pt>
                <c:pt idx="4">
                  <c:v>Кантемировский</c:v>
                </c:pt>
                <c:pt idx="5">
                  <c:v>Панинский</c:v>
                </c:pt>
                <c:pt idx="6">
                  <c:v>Аннинский</c:v>
                </c:pt>
                <c:pt idx="7">
                  <c:v>Терновский</c:v>
                </c:pt>
                <c:pt idx="8">
                  <c:v>Каширский</c:v>
                </c:pt>
                <c:pt idx="9">
                  <c:v>Нижнедевицкий</c:v>
                </c:pt>
                <c:pt idx="10">
                  <c:v>Богучарский</c:v>
                </c:pt>
                <c:pt idx="11">
                  <c:v>Бутурлиновский</c:v>
                </c:pt>
                <c:pt idx="12">
                  <c:v>Семилукский</c:v>
                </c:pt>
                <c:pt idx="13">
                  <c:v>Хохольский</c:v>
                </c:pt>
                <c:pt idx="14">
                  <c:v>Грибановский</c:v>
                </c:pt>
                <c:pt idx="15">
                  <c:v>Острогожский</c:v>
                </c:pt>
                <c:pt idx="16">
                  <c:v>Новохоперский</c:v>
                </c:pt>
                <c:pt idx="17">
                  <c:v>Павловский</c:v>
                </c:pt>
                <c:pt idx="18">
                  <c:v>Подгоренский</c:v>
                </c:pt>
                <c:pt idx="19">
                  <c:v>Таловский</c:v>
                </c:pt>
                <c:pt idx="20">
                  <c:v>Ольховатский</c:v>
                </c:pt>
                <c:pt idx="21">
                  <c:v>Эртильский</c:v>
                </c:pt>
                <c:pt idx="22">
                  <c:v>Каменский</c:v>
                </c:pt>
                <c:pt idx="23">
                  <c:v>Поворинский</c:v>
                </c:pt>
                <c:pt idx="24">
                  <c:v>Борисоглебский</c:v>
                </c:pt>
                <c:pt idx="25">
                  <c:v>Россошанский</c:v>
                </c:pt>
                <c:pt idx="26">
                  <c:v>Верхнехавский</c:v>
                </c:pt>
                <c:pt idx="27">
                  <c:v>Репьевский</c:v>
                </c:pt>
                <c:pt idx="28">
                  <c:v>Новоусманский</c:v>
                </c:pt>
                <c:pt idx="29">
                  <c:v>Бобровский</c:v>
                </c:pt>
                <c:pt idx="30">
                  <c:v>Верхнемамонский</c:v>
                </c:pt>
                <c:pt idx="31">
                  <c:v>Воробьевский</c:v>
                </c:pt>
                <c:pt idx="32">
                  <c:v>Калачеевский</c:v>
                </c:pt>
              </c:strCache>
            </c:strRef>
          </c:cat>
          <c:val>
            <c:numRef>
              <c:f>Лист4!$B$1:$B$33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4.25</c:v>
                </c:pt>
                <c:pt idx="5">
                  <c:v>11.81</c:v>
                </c:pt>
                <c:pt idx="6">
                  <c:v>13.850000000000007</c:v>
                </c:pt>
                <c:pt idx="7">
                  <c:v>17.87</c:v>
                </c:pt>
                <c:pt idx="8">
                  <c:v>32.480000000000004</c:v>
                </c:pt>
                <c:pt idx="9">
                  <c:v>35.42</c:v>
                </c:pt>
                <c:pt idx="10">
                  <c:v>39.270000000000003</c:v>
                </c:pt>
                <c:pt idx="11">
                  <c:v>49.92</c:v>
                </c:pt>
                <c:pt idx="12">
                  <c:v>50.36</c:v>
                </c:pt>
                <c:pt idx="13">
                  <c:v>50.44</c:v>
                </c:pt>
                <c:pt idx="14">
                  <c:v>51.13</c:v>
                </c:pt>
                <c:pt idx="15">
                  <c:v>58.74</c:v>
                </c:pt>
                <c:pt idx="16">
                  <c:v>61.94</c:v>
                </c:pt>
                <c:pt idx="17">
                  <c:v>62.53</c:v>
                </c:pt>
                <c:pt idx="18">
                  <c:v>67.86999999999999</c:v>
                </c:pt>
                <c:pt idx="19">
                  <c:v>70.099999999999994</c:v>
                </c:pt>
                <c:pt idx="20">
                  <c:v>72.39</c:v>
                </c:pt>
                <c:pt idx="21">
                  <c:v>77.5</c:v>
                </c:pt>
                <c:pt idx="22">
                  <c:v>77.53</c:v>
                </c:pt>
                <c:pt idx="23">
                  <c:v>79.36999999999999</c:v>
                </c:pt>
                <c:pt idx="24">
                  <c:v>80</c:v>
                </c:pt>
                <c:pt idx="25">
                  <c:v>84.45</c:v>
                </c:pt>
                <c:pt idx="26">
                  <c:v>90.53</c:v>
                </c:pt>
                <c:pt idx="27">
                  <c:v>91.410000000000025</c:v>
                </c:pt>
                <c:pt idx="28">
                  <c:v>95.26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538240"/>
        <c:axId val="78539776"/>
      </c:barChart>
      <c:catAx>
        <c:axId val="78538240"/>
        <c:scaling>
          <c:orientation val="minMax"/>
        </c:scaling>
        <c:axPos val="l"/>
        <c:majorTickMark val="none"/>
        <c:tickLblPos val="nextTo"/>
        <c:crossAx val="78539776"/>
        <c:crosses val="autoZero"/>
        <c:auto val="1"/>
        <c:lblAlgn val="ctr"/>
        <c:lblOffset val="100"/>
      </c:catAx>
      <c:valAx>
        <c:axId val="78539776"/>
        <c:scaling>
          <c:orientation val="minMax"/>
        </c:scaling>
        <c:delete val="1"/>
        <c:axPos val="b"/>
        <c:numFmt formatCode="General" sourceLinked="1"/>
        <c:tickLblPos val="none"/>
        <c:crossAx val="7853824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Лист5!$A$1:$A$7</c:f>
              <c:strCache>
                <c:ptCount val="7"/>
                <c:pt idx="0">
                  <c:v>Аннинский</c:v>
                </c:pt>
                <c:pt idx="1">
                  <c:v>Верхнемамонский</c:v>
                </c:pt>
                <c:pt idx="2">
                  <c:v>Верхнехавский</c:v>
                </c:pt>
                <c:pt idx="3">
                  <c:v>Калачеевский</c:v>
                </c:pt>
                <c:pt idx="4">
                  <c:v>Кантемировский</c:v>
                </c:pt>
                <c:pt idx="5">
                  <c:v>Острогожский</c:v>
                </c:pt>
                <c:pt idx="6">
                  <c:v>Россошанский</c:v>
                </c:pt>
              </c:strCache>
            </c:strRef>
          </c:cat>
          <c:val>
            <c:numRef>
              <c:f>Лист5!$B$1:$B$7</c:f>
              <c:numCache>
                <c:formatCode>General</c:formatCode>
                <c:ptCount val="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563968"/>
        <c:axId val="78569856"/>
      </c:barChart>
      <c:catAx>
        <c:axId val="78563968"/>
        <c:scaling>
          <c:orientation val="minMax"/>
        </c:scaling>
        <c:axPos val="l"/>
        <c:majorTickMark val="none"/>
        <c:tickLblPos val="nextTo"/>
        <c:crossAx val="78569856"/>
        <c:crosses val="autoZero"/>
        <c:auto val="1"/>
        <c:lblAlgn val="ctr"/>
        <c:lblOffset val="100"/>
      </c:catAx>
      <c:valAx>
        <c:axId val="78569856"/>
        <c:scaling>
          <c:orientation val="minMax"/>
        </c:scaling>
        <c:delete val="1"/>
        <c:axPos val="b"/>
        <c:numFmt formatCode="General" sourceLinked="1"/>
        <c:tickLblPos val="none"/>
        <c:crossAx val="7856396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Лист6!$A$1:$A$24</c:f>
              <c:strCache>
                <c:ptCount val="24"/>
                <c:pt idx="0">
                  <c:v>Кантемировский</c:v>
                </c:pt>
                <c:pt idx="1">
                  <c:v>Новоусманский</c:v>
                </c:pt>
                <c:pt idx="2">
                  <c:v>Семилукский</c:v>
                </c:pt>
                <c:pt idx="3">
                  <c:v>г. Воронеж</c:v>
                </c:pt>
                <c:pt idx="4">
                  <c:v>Аннинский</c:v>
                </c:pt>
                <c:pt idx="5">
                  <c:v>Бобровский</c:v>
                </c:pt>
                <c:pt idx="6">
                  <c:v>Бутурлиновский</c:v>
                </c:pt>
                <c:pt idx="7">
                  <c:v>Верхнехавский</c:v>
                </c:pt>
                <c:pt idx="8">
                  <c:v>г.Нововоронеж</c:v>
                </c:pt>
                <c:pt idx="9">
                  <c:v>Грибановский</c:v>
                </c:pt>
                <c:pt idx="10">
                  <c:v>Каменский</c:v>
                </c:pt>
                <c:pt idx="11">
                  <c:v>Каширский</c:v>
                </c:pt>
                <c:pt idx="12">
                  <c:v>Лискинский</c:v>
                </c:pt>
                <c:pt idx="13">
                  <c:v>Нижнедевицкий</c:v>
                </c:pt>
                <c:pt idx="14">
                  <c:v>Новохоперский</c:v>
                </c:pt>
                <c:pt idx="15">
                  <c:v>Ольховатский</c:v>
                </c:pt>
                <c:pt idx="16">
                  <c:v>Павловский</c:v>
                </c:pt>
                <c:pt idx="17">
                  <c:v>Панинский</c:v>
                </c:pt>
                <c:pt idx="18">
                  <c:v>Поворинский</c:v>
                </c:pt>
                <c:pt idx="19">
                  <c:v>Подгоренский</c:v>
                </c:pt>
                <c:pt idx="20">
                  <c:v>Рамонский</c:v>
                </c:pt>
                <c:pt idx="21">
                  <c:v>Таловский</c:v>
                </c:pt>
                <c:pt idx="22">
                  <c:v>Терновский</c:v>
                </c:pt>
                <c:pt idx="23">
                  <c:v>Эртильский</c:v>
                </c:pt>
              </c:strCache>
            </c:strRef>
          </c:cat>
          <c:val>
            <c:numRef>
              <c:f>Лист6!$B$1:$B$24</c:f>
              <c:numCache>
                <c:formatCode>General</c:formatCode>
                <c:ptCount val="24"/>
                <c:pt idx="0">
                  <c:v>0</c:v>
                </c:pt>
                <c:pt idx="1">
                  <c:v>66</c:v>
                </c:pt>
                <c:pt idx="2">
                  <c:v>88.460000000000022</c:v>
                </c:pt>
                <c:pt idx="3">
                  <c:v>98.77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610816"/>
        <c:axId val="78612352"/>
      </c:barChart>
      <c:catAx>
        <c:axId val="78610816"/>
        <c:scaling>
          <c:orientation val="minMax"/>
        </c:scaling>
        <c:axPos val="l"/>
        <c:majorTickMark val="none"/>
        <c:tickLblPos val="nextTo"/>
        <c:crossAx val="78612352"/>
        <c:crosses val="autoZero"/>
        <c:auto val="1"/>
        <c:lblAlgn val="ctr"/>
        <c:lblOffset val="100"/>
      </c:catAx>
      <c:valAx>
        <c:axId val="78612352"/>
        <c:scaling>
          <c:orientation val="minMax"/>
        </c:scaling>
        <c:delete val="1"/>
        <c:axPos val="b"/>
        <c:numFmt formatCode="General" sourceLinked="1"/>
        <c:tickLblPos val="none"/>
        <c:crossAx val="7861081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Лист7!$A$1:$A$34</c:f>
              <c:strCache>
                <c:ptCount val="34"/>
                <c:pt idx="0">
                  <c:v>Бутурлиновский</c:v>
                </c:pt>
                <c:pt idx="1">
                  <c:v>Каширский</c:v>
                </c:pt>
                <c:pt idx="2">
                  <c:v>Новоусманский</c:v>
                </c:pt>
                <c:pt idx="3">
                  <c:v>Верхнемамонский</c:v>
                </c:pt>
                <c:pt idx="4">
                  <c:v>Лискинский</c:v>
                </c:pt>
                <c:pt idx="5">
                  <c:v>Новохоперский</c:v>
                </c:pt>
                <c:pt idx="6">
                  <c:v>Аннинский</c:v>
                </c:pt>
                <c:pt idx="7">
                  <c:v>Борисоглебский</c:v>
                </c:pt>
                <c:pt idx="8">
                  <c:v>Панинский</c:v>
                </c:pt>
                <c:pt idx="9">
                  <c:v>Поворинский</c:v>
                </c:pt>
                <c:pt idx="10">
                  <c:v>Воробьевский</c:v>
                </c:pt>
                <c:pt idx="11">
                  <c:v>Кантемировский</c:v>
                </c:pt>
                <c:pt idx="12">
                  <c:v>Эртильский</c:v>
                </c:pt>
                <c:pt idx="13">
                  <c:v>Острогожский</c:v>
                </c:pt>
                <c:pt idx="14">
                  <c:v>Верхнехавский</c:v>
                </c:pt>
                <c:pt idx="15">
                  <c:v>Петропавловский</c:v>
                </c:pt>
                <c:pt idx="16">
                  <c:v>г. Воронеж</c:v>
                </c:pt>
                <c:pt idx="17">
                  <c:v>Рамонский</c:v>
                </c:pt>
                <c:pt idx="18">
                  <c:v>Репьевский</c:v>
                </c:pt>
                <c:pt idx="19">
                  <c:v>Семилукский</c:v>
                </c:pt>
                <c:pt idx="20">
                  <c:v>Таловский</c:v>
                </c:pt>
                <c:pt idx="21">
                  <c:v>Бобровский</c:v>
                </c:pt>
                <c:pt idx="22">
                  <c:v>Богучарский</c:v>
                </c:pt>
                <c:pt idx="23">
                  <c:v>г.Нововоронеж</c:v>
                </c:pt>
                <c:pt idx="24">
                  <c:v>Грибановский</c:v>
                </c:pt>
                <c:pt idx="25">
                  <c:v>Калачеевский</c:v>
                </c:pt>
                <c:pt idx="26">
                  <c:v>Каменский</c:v>
                </c:pt>
                <c:pt idx="27">
                  <c:v>Нижнедевицкий</c:v>
                </c:pt>
                <c:pt idx="28">
                  <c:v>Ольховатский</c:v>
                </c:pt>
                <c:pt idx="29">
                  <c:v>Павловский</c:v>
                </c:pt>
                <c:pt idx="30">
                  <c:v>Подгоренский</c:v>
                </c:pt>
                <c:pt idx="31">
                  <c:v>Россошанский</c:v>
                </c:pt>
                <c:pt idx="32">
                  <c:v>Терновский</c:v>
                </c:pt>
                <c:pt idx="33">
                  <c:v>Хохольский</c:v>
                </c:pt>
              </c:strCache>
            </c:strRef>
          </c:cat>
          <c:val>
            <c:numRef>
              <c:f>Лист7!$B$1:$B$34</c:f>
              <c:numCache>
                <c:formatCode>General</c:formatCode>
                <c:ptCount val="34"/>
                <c:pt idx="0">
                  <c:v>50.09</c:v>
                </c:pt>
                <c:pt idx="1">
                  <c:v>54.5</c:v>
                </c:pt>
                <c:pt idx="2">
                  <c:v>74.099999999999994</c:v>
                </c:pt>
                <c:pt idx="3">
                  <c:v>74.16</c:v>
                </c:pt>
                <c:pt idx="4">
                  <c:v>76.739999999999995</c:v>
                </c:pt>
                <c:pt idx="5">
                  <c:v>86.410000000000025</c:v>
                </c:pt>
                <c:pt idx="6">
                  <c:v>87.710000000000022</c:v>
                </c:pt>
                <c:pt idx="7">
                  <c:v>88.51</c:v>
                </c:pt>
                <c:pt idx="8">
                  <c:v>89.42</c:v>
                </c:pt>
                <c:pt idx="9">
                  <c:v>89.43</c:v>
                </c:pt>
                <c:pt idx="10">
                  <c:v>90.76</c:v>
                </c:pt>
                <c:pt idx="11">
                  <c:v>91.85</c:v>
                </c:pt>
                <c:pt idx="12">
                  <c:v>92.169999999999987</c:v>
                </c:pt>
                <c:pt idx="13">
                  <c:v>92.36999999999999</c:v>
                </c:pt>
                <c:pt idx="14">
                  <c:v>95.07</c:v>
                </c:pt>
                <c:pt idx="15">
                  <c:v>96.16</c:v>
                </c:pt>
                <c:pt idx="16">
                  <c:v>97.179999999999978</c:v>
                </c:pt>
                <c:pt idx="17">
                  <c:v>97.58</c:v>
                </c:pt>
                <c:pt idx="18">
                  <c:v>98.16</c:v>
                </c:pt>
                <c:pt idx="19">
                  <c:v>98.990000000000023</c:v>
                </c:pt>
                <c:pt idx="20">
                  <c:v>99.2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656640"/>
        <c:axId val="78658176"/>
      </c:barChart>
      <c:catAx>
        <c:axId val="78656640"/>
        <c:scaling>
          <c:orientation val="minMax"/>
        </c:scaling>
        <c:axPos val="l"/>
        <c:majorTickMark val="none"/>
        <c:tickLblPos val="nextTo"/>
        <c:crossAx val="78658176"/>
        <c:crosses val="autoZero"/>
        <c:auto val="1"/>
        <c:lblAlgn val="ctr"/>
        <c:lblOffset val="100"/>
      </c:catAx>
      <c:valAx>
        <c:axId val="78658176"/>
        <c:scaling>
          <c:orientation val="minMax"/>
        </c:scaling>
        <c:delete val="1"/>
        <c:axPos val="b"/>
        <c:numFmt formatCode="General" sourceLinked="1"/>
        <c:tickLblPos val="none"/>
        <c:crossAx val="7865664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Лист8!$A$1:$A$32</c:f>
              <c:strCache>
                <c:ptCount val="32"/>
                <c:pt idx="0">
                  <c:v>Калачеевский</c:v>
                </c:pt>
                <c:pt idx="1">
                  <c:v>Новохоперский</c:v>
                </c:pt>
                <c:pt idx="2">
                  <c:v>Рамонский</c:v>
                </c:pt>
                <c:pt idx="3">
                  <c:v>Таловский</c:v>
                </c:pt>
                <c:pt idx="4">
                  <c:v>Семилукский</c:v>
                </c:pt>
                <c:pt idx="5">
                  <c:v>Подгоренский</c:v>
                </c:pt>
                <c:pt idx="6">
                  <c:v>Кантемировский</c:v>
                </c:pt>
                <c:pt idx="7">
                  <c:v>Каширский</c:v>
                </c:pt>
                <c:pt idx="8">
                  <c:v>Новоусманский</c:v>
                </c:pt>
                <c:pt idx="9">
                  <c:v>Петропавловский</c:v>
                </c:pt>
                <c:pt idx="10">
                  <c:v>Грибановский</c:v>
                </c:pt>
                <c:pt idx="11">
                  <c:v>Павловский</c:v>
                </c:pt>
                <c:pt idx="12">
                  <c:v>г. Воронеж</c:v>
                </c:pt>
                <c:pt idx="13">
                  <c:v>Аннинский</c:v>
                </c:pt>
                <c:pt idx="14">
                  <c:v>Бобровский</c:v>
                </c:pt>
                <c:pt idx="15">
                  <c:v>Богучарский</c:v>
                </c:pt>
                <c:pt idx="16">
                  <c:v>Борисоглебский</c:v>
                </c:pt>
                <c:pt idx="17">
                  <c:v>Бутурлиновский</c:v>
                </c:pt>
                <c:pt idx="18">
                  <c:v>Верхнемамонский</c:v>
                </c:pt>
                <c:pt idx="19">
                  <c:v>Воробьевский</c:v>
                </c:pt>
                <c:pt idx="20">
                  <c:v>г.Нововоронеж</c:v>
                </c:pt>
                <c:pt idx="21">
                  <c:v>Каменский</c:v>
                </c:pt>
                <c:pt idx="22">
                  <c:v>Лискинский</c:v>
                </c:pt>
                <c:pt idx="23">
                  <c:v>Нижнедевицкий</c:v>
                </c:pt>
                <c:pt idx="24">
                  <c:v>Ольховатский</c:v>
                </c:pt>
                <c:pt idx="25">
                  <c:v>Острогожский</c:v>
                </c:pt>
                <c:pt idx="26">
                  <c:v>Панинский</c:v>
                </c:pt>
                <c:pt idx="27">
                  <c:v>Поворинский</c:v>
                </c:pt>
                <c:pt idx="28">
                  <c:v>Россошанский</c:v>
                </c:pt>
                <c:pt idx="29">
                  <c:v>Терновский</c:v>
                </c:pt>
                <c:pt idx="30">
                  <c:v>Хохольский</c:v>
                </c:pt>
                <c:pt idx="31">
                  <c:v>Эртильский</c:v>
                </c:pt>
              </c:strCache>
            </c:strRef>
          </c:cat>
          <c:val>
            <c:numRef>
              <c:f>Лист8!$B$1:$B$32</c:f>
              <c:numCache>
                <c:formatCode>General</c:formatCode>
                <c:ptCount val="32"/>
                <c:pt idx="0">
                  <c:v>24</c:v>
                </c:pt>
                <c:pt idx="1">
                  <c:v>33.83</c:v>
                </c:pt>
                <c:pt idx="2">
                  <c:v>60</c:v>
                </c:pt>
                <c:pt idx="3">
                  <c:v>61.31</c:v>
                </c:pt>
                <c:pt idx="4">
                  <c:v>70.97</c:v>
                </c:pt>
                <c:pt idx="5">
                  <c:v>72.169999999999987</c:v>
                </c:pt>
                <c:pt idx="6">
                  <c:v>73.89</c:v>
                </c:pt>
                <c:pt idx="7">
                  <c:v>76.66</c:v>
                </c:pt>
                <c:pt idx="8">
                  <c:v>83.169999999999987</c:v>
                </c:pt>
                <c:pt idx="9">
                  <c:v>83.78</c:v>
                </c:pt>
                <c:pt idx="10">
                  <c:v>95.7</c:v>
                </c:pt>
                <c:pt idx="11">
                  <c:v>96.47</c:v>
                </c:pt>
                <c:pt idx="12">
                  <c:v>97.06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78674560"/>
        <c:axId val="78700928"/>
      </c:barChart>
      <c:catAx>
        <c:axId val="78674560"/>
        <c:scaling>
          <c:orientation val="minMax"/>
        </c:scaling>
        <c:axPos val="l"/>
        <c:majorTickMark val="none"/>
        <c:tickLblPos val="nextTo"/>
        <c:crossAx val="78700928"/>
        <c:crosses val="autoZero"/>
        <c:auto val="1"/>
        <c:lblAlgn val="ctr"/>
        <c:lblOffset val="100"/>
      </c:catAx>
      <c:valAx>
        <c:axId val="78700928"/>
        <c:scaling>
          <c:orientation val="minMax"/>
        </c:scaling>
        <c:delete val="1"/>
        <c:axPos val="b"/>
        <c:numFmt formatCode="General" sourceLinked="1"/>
        <c:tickLblPos val="none"/>
        <c:crossAx val="7867456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Лист9!$A$1:$A$34</c:f>
              <c:strCache>
                <c:ptCount val="34"/>
                <c:pt idx="0">
                  <c:v>г.Нововоронеж</c:v>
                </c:pt>
                <c:pt idx="1">
                  <c:v>Кантемировский</c:v>
                </c:pt>
                <c:pt idx="2">
                  <c:v>Аннинский</c:v>
                </c:pt>
                <c:pt idx="3">
                  <c:v>Нижнедевицкий</c:v>
                </c:pt>
                <c:pt idx="4">
                  <c:v>Каширский</c:v>
                </c:pt>
                <c:pt idx="5">
                  <c:v>Терновский</c:v>
                </c:pt>
                <c:pt idx="6">
                  <c:v>Петропавловский</c:v>
                </c:pt>
                <c:pt idx="7">
                  <c:v>Богучарский</c:v>
                </c:pt>
                <c:pt idx="8">
                  <c:v>Грибановский</c:v>
                </c:pt>
                <c:pt idx="9">
                  <c:v>Семилукский</c:v>
                </c:pt>
                <c:pt idx="10">
                  <c:v>Хохольский</c:v>
                </c:pt>
                <c:pt idx="11">
                  <c:v>Бутурлиновский</c:v>
                </c:pt>
                <c:pt idx="12">
                  <c:v>Рамонский</c:v>
                </c:pt>
                <c:pt idx="13">
                  <c:v>Панинский</c:v>
                </c:pt>
                <c:pt idx="14">
                  <c:v>Подгоренский</c:v>
                </c:pt>
                <c:pt idx="15">
                  <c:v>Новохоперский</c:v>
                </c:pt>
                <c:pt idx="16">
                  <c:v>Лискинский</c:v>
                </c:pt>
                <c:pt idx="17">
                  <c:v>Острогожский</c:v>
                </c:pt>
                <c:pt idx="18">
                  <c:v>Таловский</c:v>
                </c:pt>
                <c:pt idx="19">
                  <c:v>Эртильский</c:v>
                </c:pt>
                <c:pt idx="20">
                  <c:v>Ольховатский</c:v>
                </c:pt>
                <c:pt idx="21">
                  <c:v>Верхнехавский</c:v>
                </c:pt>
                <c:pt idx="22">
                  <c:v>Павловский</c:v>
                </c:pt>
                <c:pt idx="23">
                  <c:v>Калачеевский</c:v>
                </c:pt>
                <c:pt idx="24">
                  <c:v>Каменский</c:v>
                </c:pt>
                <c:pt idx="25">
                  <c:v>Поворинский</c:v>
                </c:pt>
                <c:pt idx="26">
                  <c:v>Россошанский</c:v>
                </c:pt>
                <c:pt idx="27">
                  <c:v>Репьевский</c:v>
                </c:pt>
                <c:pt idx="28">
                  <c:v>Воробьевский</c:v>
                </c:pt>
                <c:pt idx="29">
                  <c:v>Борисоглебский</c:v>
                </c:pt>
                <c:pt idx="30">
                  <c:v>Верхнемамонский</c:v>
                </c:pt>
                <c:pt idx="31">
                  <c:v>г. Воронеж</c:v>
                </c:pt>
                <c:pt idx="32">
                  <c:v>Новоусманский</c:v>
                </c:pt>
                <c:pt idx="33">
                  <c:v>Бобровский</c:v>
                </c:pt>
              </c:strCache>
            </c:strRef>
          </c:cat>
          <c:val>
            <c:numRef>
              <c:f>Лист9!$B$1:$B$34</c:f>
              <c:numCache>
                <c:formatCode>General</c:formatCode>
                <c:ptCount val="34"/>
                <c:pt idx="0">
                  <c:v>29.08</c:v>
                </c:pt>
                <c:pt idx="1">
                  <c:v>34.68</c:v>
                </c:pt>
                <c:pt idx="2">
                  <c:v>40.6</c:v>
                </c:pt>
                <c:pt idx="3">
                  <c:v>42.38</c:v>
                </c:pt>
                <c:pt idx="4">
                  <c:v>49.13</c:v>
                </c:pt>
                <c:pt idx="5">
                  <c:v>52.15</c:v>
                </c:pt>
                <c:pt idx="6">
                  <c:v>58.31</c:v>
                </c:pt>
                <c:pt idx="7">
                  <c:v>61.47</c:v>
                </c:pt>
                <c:pt idx="8">
                  <c:v>63.01</c:v>
                </c:pt>
                <c:pt idx="9">
                  <c:v>65.59</c:v>
                </c:pt>
                <c:pt idx="10">
                  <c:v>68.34</c:v>
                </c:pt>
                <c:pt idx="11">
                  <c:v>69.81</c:v>
                </c:pt>
                <c:pt idx="12">
                  <c:v>71.23</c:v>
                </c:pt>
                <c:pt idx="13">
                  <c:v>72.75</c:v>
                </c:pt>
                <c:pt idx="14">
                  <c:v>76.36</c:v>
                </c:pt>
                <c:pt idx="15">
                  <c:v>76.64</c:v>
                </c:pt>
                <c:pt idx="16">
                  <c:v>78.98</c:v>
                </c:pt>
                <c:pt idx="17">
                  <c:v>79.75</c:v>
                </c:pt>
                <c:pt idx="18">
                  <c:v>82.79</c:v>
                </c:pt>
                <c:pt idx="19">
                  <c:v>85.54</c:v>
                </c:pt>
                <c:pt idx="20">
                  <c:v>90.3</c:v>
                </c:pt>
                <c:pt idx="21">
                  <c:v>91.4</c:v>
                </c:pt>
                <c:pt idx="22">
                  <c:v>91.98</c:v>
                </c:pt>
                <c:pt idx="23">
                  <c:v>92.69</c:v>
                </c:pt>
                <c:pt idx="24">
                  <c:v>92.81</c:v>
                </c:pt>
                <c:pt idx="25">
                  <c:v>93</c:v>
                </c:pt>
                <c:pt idx="26">
                  <c:v>93.86999999999999</c:v>
                </c:pt>
                <c:pt idx="27">
                  <c:v>94.43</c:v>
                </c:pt>
                <c:pt idx="28">
                  <c:v>95.27</c:v>
                </c:pt>
                <c:pt idx="29">
                  <c:v>95.9</c:v>
                </c:pt>
                <c:pt idx="30">
                  <c:v>96.77</c:v>
                </c:pt>
                <c:pt idx="31">
                  <c:v>96.86</c:v>
                </c:pt>
                <c:pt idx="32">
                  <c:v>97.149999999999991</c:v>
                </c:pt>
                <c:pt idx="33">
                  <c:v>99.81</c:v>
                </c:pt>
              </c:numCache>
            </c:numRef>
          </c:val>
        </c:ser>
        <c:dLbls>
          <c:showVal val="1"/>
        </c:dLbls>
        <c:gapWidth val="95"/>
        <c:overlap val="100"/>
        <c:axId val="78725120"/>
        <c:axId val="78726656"/>
      </c:barChart>
      <c:catAx>
        <c:axId val="78725120"/>
        <c:scaling>
          <c:orientation val="minMax"/>
        </c:scaling>
        <c:axPos val="l"/>
        <c:majorTickMark val="none"/>
        <c:tickLblPos val="nextTo"/>
        <c:crossAx val="78726656"/>
        <c:crosses val="autoZero"/>
        <c:auto val="1"/>
        <c:lblAlgn val="ctr"/>
        <c:lblOffset val="100"/>
      </c:catAx>
      <c:valAx>
        <c:axId val="78726656"/>
        <c:scaling>
          <c:orientation val="minMax"/>
        </c:scaling>
        <c:delete val="1"/>
        <c:axPos val="b"/>
        <c:numFmt formatCode="General" sourceLinked="1"/>
        <c:tickLblPos val="none"/>
        <c:crossAx val="7872512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76961-7956-4523-AF25-97252DB82057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1AF73-B89C-41B6-8609-787D47A1BA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EE718-E69D-4FE4-9876-3DCD54DA798A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333C-B265-41F1-84D8-B5D86DAAF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908720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Приобретение оборудования»</a:t>
            </a:r>
            <a:r>
              <a:rPr lang="ru-RU" sz="1300" b="1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140 175 925, 56  руб. 		Исполнено  - 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95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,83%	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936104"/>
          </a:xfrm>
        </p:spPr>
        <p:txBody>
          <a:bodyPr>
            <a:normAutofit/>
          </a:bodyPr>
          <a:lstStyle/>
          <a:p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Мониторинг расходования денежных средств в рамках реализации комплекса мер по модернизации общего образования  Воронежской  области  в разрезе  районов по средствам, выделенным муниципальным образованиям 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398 505 503 руб.		Исполнено –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94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,53 %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25352"/>
          <a:ext cx="885698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ru-RU" sz="1600" b="1" dirty="0" smtClean="0"/>
              <a:t>Мониторинг расходования денежных средств в рамках реализации комплекса мер по модернизации общего образования  Воронежской  области по региону на 03.10.2012г.</a:t>
            </a:r>
            <a:endParaRPr lang="ru-RU" sz="1600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908720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школьной инфраструктуры»</a:t>
            </a:r>
            <a:r>
              <a:rPr lang="ru-RU" sz="1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110 479 229,80  руб.		Исполнено - 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92,16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%	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78497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908720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Модернизация ОУ»</a:t>
            </a:r>
            <a:r>
              <a:rPr lang="ru-RU" sz="1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6 686 568  руб. 		Исполнено - 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65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,21 %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764704"/>
          <a:ext cx="864096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980728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Капитальный ремонт »</a:t>
            </a:r>
            <a:r>
              <a:rPr lang="ru-RU" sz="13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Выделено средств – 261 439 759 руб. 		Исполнено –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47,01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	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052736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Приобретение транспортных средств для перевозки обучающихся»</a:t>
            </a:r>
            <a:b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Выделено средств – 9 376 693 руб.			Исполнено -  100 %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52128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 по направлению: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3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Пополнение фондов библиотек»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 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40 774 095,39 руб. 			Исполнено –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96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,91 %	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по направлению: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Повышение квалификации, профессиональная переподготовка руководителей ОУ и учителей»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31 466 083 руб.			Исполнено – 92,05 %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4352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Расходование денежных средств в рамках реализации комплекса мер по модернизации общего образования  по направлению: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Осуществление мер, направленных на энергоснабжение в ОУ»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03.10.2012г.</a:t>
            </a:r>
            <a:b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59 434 066,90 руб. 		Исполнено – 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92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,58 %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908720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Мониторинг расходования денежных средств в рамках реализации комплекса мер по модернизации общего образования  Воронежской  области  в разрезе  районов на 03.10.2012г.</a:t>
            </a:r>
            <a:b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Выделено средств – 659 945 262 руб.		Исполнено - 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75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,71 %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78497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260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Расходование денежных средств в рамках реализации комплекса мер по модернизации общего образования по направлению: «Приобретение оборудования» на 03.10.2012г. Выделено средств – 140 175 925, 56  руб.   Исполнено  -  95,83% </vt:lpstr>
      <vt:lpstr>Расходование денежных средств в рамках реализации комплекса мер по модернизации общего образования по направлению: «Развитие школьной инфраструктуры» на 03.10.2012г. Выделено средств – 110 479 229,80  руб.  Исполнено -  92,16 % </vt:lpstr>
      <vt:lpstr>Расходование денежных средств в рамках реализации комплекса мер по модернизации общего образования по направлению: «Модернизация ОУ» на 03.10.2012г. Выделено средств – 6 686 568  руб.   Исполнено -  65,21 %</vt:lpstr>
      <vt:lpstr>Расходование денежных средств в рамках реализации комплекса мер по модернизации общего образования по направлению: «Капитальный ремонт » на 03.10.2012г.  Выделено средств – 261 439 759 руб.   Исполнено – 47,01% </vt:lpstr>
      <vt:lpstr>Расходование денежных средств в рамках реализации комплекса мер по модернизации общего образования по направлению: «Приобретение транспортных средств для перевозки обучающихся»  на 03.10.2012г.  Выделено средств – 9 376 693 руб.   Исполнено -  100 %</vt:lpstr>
      <vt:lpstr>Расходование денежных средств в рамках реализации комплекса мер по модернизации общего образования  по направлению: «Пополнение фондов библиотек» на 03.10.2012г.  Выделено средств – 40 774 095,39 руб.    Исполнено – 96,91 % </vt:lpstr>
      <vt:lpstr>Расходование денежных средств в рамках реализации комплекса мер по модернизации общего образования по направлению: «Повышение квалификации, профессиональная переподготовка руководителей ОУ и учителей» на 03.10.2012г. Выделено средств – 31 466 083 руб.   Исполнено – 92,05 %</vt:lpstr>
      <vt:lpstr>Расходование денежных средств в рамках реализации комплекса мер по модернизации общего образования  по направлению: «Осуществление мер, направленных на энергоснабжение в ОУ»  на 03.10.2012г. Выделено средств – 59 434 066,90 руб.   Исполнено –  92,58 %</vt:lpstr>
      <vt:lpstr>Мониторинг расходования денежных средств в рамках реализации комплекса мер по модернизации общего образования  Воронежской  области  в разрезе  районов на 03.10.2012г. Выделено средств – 659 945 262 руб.  Исполнено -  75,71 %</vt:lpstr>
      <vt:lpstr>Мониторинг расходования денежных средств в рамках реализации комплекса мер по модернизации общего образования  Воронежской  области  в разрезе  районов по средствам, выделенным муниципальным образованиям на 03.10.2012г. Выделено средств – 398 505 503 руб.  Исполнено – 94,53 %</vt:lpstr>
      <vt:lpstr>Мониторинг расходования денежных средств в рамках реализации комплекса мер по модернизации общего образования  Воронежской  области по региону на 03.10.2012г.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TOLKACHEVA</dc:creator>
  <cp:lastModifiedBy>Пользователь</cp:lastModifiedBy>
  <cp:revision>272</cp:revision>
  <dcterms:created xsi:type="dcterms:W3CDTF">2012-05-28T08:47:37Z</dcterms:created>
  <dcterms:modified xsi:type="dcterms:W3CDTF">2012-10-04T06:24:51Z</dcterms:modified>
</cp:coreProperties>
</file>